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66" r:id="rId4"/>
    <p:sldId id="267" r:id="rId5"/>
    <p:sldId id="272" r:id="rId6"/>
    <p:sldId id="268" r:id="rId7"/>
    <p:sldId id="270" r:id="rId8"/>
    <p:sldId id="27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F4F"/>
    <a:srgbClr val="FFA347"/>
    <a:srgbClr val="D00072"/>
    <a:srgbClr val="FF4BAE"/>
    <a:srgbClr val="FF97D0"/>
    <a:srgbClr val="28A4F8"/>
    <a:srgbClr val="8164FC"/>
    <a:srgbClr val="B83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1086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ushkovaai@local.st\Desktop\&#1052;&#1077;&#1083;&#1100;&#1085;&#1080;&#1082;&#1086;&#1074;%20&#1044;&#1057;_&#1055;&#1091;&#1073;&#1083;&#1080;&#1095;&#1085;&#1099;&#1077;%20&#1089;&#1083;&#1091;&#1096;&#1072;&#1085;&#1080;&#1103;\&#1043;&#1088;&#1072;&#1092;&#1080;&#108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ushkovaai@local.st\Desktop\&#1052;&#1077;&#1083;&#1100;&#1085;&#1080;&#1082;&#1086;&#1074;%20&#1044;&#1057;_&#1055;&#1091;&#1073;&#1083;&#1080;&#1095;&#1085;&#1099;&#1077;%20&#1089;&#1083;&#1091;&#1096;&#1072;&#1085;&#1080;&#1103;\&#1043;&#1088;&#1072;&#1092;&#1080;&#1082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i="1">
                <a:solidFill>
                  <a:schemeClr val="accent1">
                    <a:lumMod val="20000"/>
                    <a:lumOff val="80000"/>
                  </a:schemeClr>
                </a:solidFill>
              </a:defRPr>
            </a:pPr>
            <a:r>
              <a:rPr lang="ru-RU" i="1">
                <a:solidFill>
                  <a:schemeClr val="accent1">
                    <a:lumMod val="20000"/>
                    <a:lumOff val="80000"/>
                  </a:schemeClr>
                </a:solidFill>
              </a:rPr>
              <a:t>Электрические сети (КЛ, ВЛ)</a:t>
            </a:r>
          </a:p>
        </c:rich>
      </c:tx>
      <c:layout>
        <c:manualLayout>
          <c:xMode val="edge"/>
          <c:yMode val="edge"/>
          <c:x val="0.37336146272855131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205887238778695E-2"/>
          <c:y val="0.18729126920808908"/>
          <c:w val="0.94279411276122127"/>
          <c:h val="0.67367060945575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Электрические сети (КЛ, ВЛ), км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B83BCD"/>
              </a:solidFill>
            </c:spPr>
          </c:dPt>
          <c:dPt>
            <c:idx val="1"/>
            <c:invertIfNegative val="0"/>
            <c:bubble3D val="0"/>
            <c:spPr>
              <a:solidFill>
                <a:srgbClr val="B83BCD"/>
              </a:solidFill>
            </c:spPr>
          </c:dPt>
          <c:dPt>
            <c:idx val="2"/>
            <c:invertIfNegative val="0"/>
            <c:bubble3D val="0"/>
            <c:spPr>
              <a:solidFill>
                <a:srgbClr val="B83BCD"/>
              </a:solidFill>
            </c:spPr>
          </c:dPt>
          <c:dPt>
            <c:idx val="3"/>
            <c:invertIfNegative val="0"/>
            <c:bubble3D val="0"/>
            <c:spPr>
              <a:solidFill>
                <a:srgbClr val="B83BCD"/>
              </a:solidFill>
            </c:spPr>
          </c:dPt>
          <c:dPt>
            <c:idx val="4"/>
            <c:invertIfNegative val="0"/>
            <c:bubble3D val="0"/>
            <c:spPr>
              <a:solidFill>
                <a:srgbClr val="B83BCD"/>
              </a:solidFill>
            </c:spPr>
          </c:dPt>
          <c:dPt>
            <c:idx val="5"/>
            <c:invertIfNegative val="0"/>
            <c:bubble3D val="0"/>
            <c:spPr>
              <a:solidFill>
                <a:srgbClr val="B83BCD"/>
              </a:solidFill>
            </c:spPr>
          </c:dPt>
          <c:dLbls>
            <c:dLbl>
              <c:idx val="0"/>
              <c:layout>
                <c:manualLayout>
                  <c:x val="9.8452883263009851E-3"/>
                  <c:y val="-6.6079295154185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064697609001406E-2"/>
                  <c:y val="-5.8536585365853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4388185654007929E-3"/>
                  <c:y val="-6.16740088105726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8452883263009851E-3"/>
                  <c:y val="-3.9647577092511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4.405286343612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4388185654008432E-3"/>
                  <c:y val="-3.0837004405286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i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Лист1!$A$3:$A$8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май 2023</c:v>
                </c:pt>
              </c:strCache>
            </c:strRef>
          </c:cat>
          <c:val>
            <c:numRef>
              <c:f>Лист1!$B$3:$B$8</c:f>
              <c:numCache>
                <c:formatCode>General</c:formatCode>
                <c:ptCount val="6"/>
                <c:pt idx="0">
                  <c:v>150</c:v>
                </c:pt>
                <c:pt idx="1">
                  <c:v>150</c:v>
                </c:pt>
                <c:pt idx="2">
                  <c:v>31.170999999999999</c:v>
                </c:pt>
                <c:pt idx="3">
                  <c:v>28.13</c:v>
                </c:pt>
                <c:pt idx="4">
                  <c:v>63.28</c:v>
                </c:pt>
                <c:pt idx="5">
                  <c:v>81.13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8149504"/>
        <c:axId val="98151040"/>
        <c:axId val="0"/>
      </c:bar3DChart>
      <c:catAx>
        <c:axId val="98149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1">
                <a:solidFill>
                  <a:schemeClr val="accent1">
                    <a:lumMod val="20000"/>
                    <a:lumOff val="80000"/>
                  </a:schemeClr>
                </a:solidFill>
              </a:defRPr>
            </a:pPr>
            <a:endParaRPr lang="ru-RU"/>
          </a:p>
        </c:txPr>
        <c:crossAx val="98151040"/>
        <c:crosses val="autoZero"/>
        <c:auto val="1"/>
        <c:lblAlgn val="ctr"/>
        <c:lblOffset val="100"/>
        <c:noMultiLvlLbl val="0"/>
      </c:catAx>
      <c:valAx>
        <c:axId val="9815104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400" i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defRPr>
                </a:pPr>
                <a:r>
                  <a:rPr lang="ru-RU" sz="1400" i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км</a:t>
                </a:r>
              </a:p>
            </c:rich>
          </c:tx>
          <c:layout>
            <c:manualLayout>
              <c:xMode val="edge"/>
              <c:yMode val="edge"/>
              <c:x val="8.4639135297961174E-2"/>
              <c:y val="0.1219442228311769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1">
                <a:solidFill>
                  <a:schemeClr val="accent1">
                    <a:lumMod val="20000"/>
                    <a:lumOff val="80000"/>
                  </a:schemeClr>
                </a:solidFill>
              </a:defRPr>
            </a:pPr>
            <a:endParaRPr lang="ru-RU"/>
          </a:p>
        </c:txPr>
        <c:crossAx val="98149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i="1">
                <a:solidFill>
                  <a:schemeClr val="accent1">
                    <a:lumMod val="20000"/>
                    <a:lumOff val="80000"/>
                  </a:schemeClr>
                </a:solidFill>
              </a:defRPr>
            </a:pPr>
            <a:r>
              <a:rPr lang="ru-RU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Подстанции (ТП, РП, ПС</a:t>
            </a:r>
            <a:r>
              <a:rPr lang="ru-RU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  <a:endParaRPr lang="ru-RU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650451227843098E-2"/>
          <c:y val="0.19480351414406533"/>
          <c:w val="0.93672323493809839"/>
          <c:h val="0.640435951603610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Лист1!$C$2</c:f>
              <c:strCache>
                <c:ptCount val="1"/>
                <c:pt idx="0">
                  <c:v>Подстанции (ТП, РП, ПС), шт.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8.4865629420084864E-3"/>
                  <c:y val="-2.9268292682926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315417256011316E-2"/>
                  <c:y val="-1.463414634146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4865629420084864E-3"/>
                  <c:y val="-1.4634146341463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4865629420084864E-3"/>
                  <c:y val="-4.3902439024390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176547238525877E-2"/>
                  <c:y val="-5.3658536585365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1324200913242004E-3"/>
                  <c:y val="-3.4146341463414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i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Лист1!$A$3:$A$8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май 2023</c:v>
                </c:pt>
              </c:strCache>
            </c:strRef>
          </c:cat>
          <c:val>
            <c:numRef>
              <c:f>Лист1!$C$3:$C$8</c:f>
              <c:numCache>
                <c:formatCode>General</c:formatCode>
                <c:ptCount val="6"/>
                <c:pt idx="0">
                  <c:v>51</c:v>
                </c:pt>
                <c:pt idx="1">
                  <c:v>30</c:v>
                </c:pt>
                <c:pt idx="2">
                  <c:v>26</c:v>
                </c:pt>
                <c:pt idx="3">
                  <c:v>24</c:v>
                </c:pt>
                <c:pt idx="4">
                  <c:v>38</c:v>
                </c:pt>
                <c:pt idx="5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9454336"/>
        <c:axId val="99460224"/>
        <c:axId val="0"/>
      </c:bar3DChart>
      <c:catAx>
        <c:axId val="99454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 i="1">
                <a:solidFill>
                  <a:schemeClr val="accent1">
                    <a:lumMod val="20000"/>
                    <a:lumOff val="80000"/>
                  </a:schemeClr>
                </a:solidFill>
              </a:defRPr>
            </a:pPr>
            <a:endParaRPr lang="ru-RU"/>
          </a:p>
        </c:txPr>
        <c:crossAx val="99460224"/>
        <c:crosses val="autoZero"/>
        <c:auto val="1"/>
        <c:lblAlgn val="ctr"/>
        <c:lblOffset val="100"/>
        <c:noMultiLvlLbl val="0"/>
      </c:catAx>
      <c:valAx>
        <c:axId val="9946022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i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defRPr>
                </a:pPr>
                <a:r>
                  <a:rPr lang="ru-RU" i="1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шт</a:t>
                </a:r>
                <a:r>
                  <a:rPr lang="ru-RU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.</a:t>
                </a:r>
              </a:p>
            </c:rich>
          </c:tx>
          <c:layout>
            <c:manualLayout>
              <c:xMode val="edge"/>
              <c:yMode val="edge"/>
              <c:x val="7.0626357348895746E-2"/>
              <c:y val="0.1156877280583829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1">
                <a:solidFill>
                  <a:schemeClr val="accent1">
                    <a:lumMod val="20000"/>
                    <a:lumOff val="80000"/>
                  </a:schemeClr>
                </a:solidFill>
              </a:defRPr>
            </a:pPr>
            <a:endParaRPr lang="ru-RU"/>
          </a:p>
        </c:txPr>
        <c:crossAx val="99454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337745928897854"/>
          <c:y val="2.8148393745595104E-2"/>
          <c:w val="0.81387379151538153"/>
          <c:h val="0.5031190307869561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285870755750273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905805038334959E-3"/>
                  <c:y val="1.41518290681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952902519167579E-3"/>
                  <c:y val="1.41518290681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952902519167579E-3"/>
                  <c:y val="9.43455271212746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1.0952902519167579E-3"/>
                  <c:y val="7.0759145340956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accent1">
                        <a:lumMod val="20000"/>
                        <a:lumOff val="8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Лист1!$A$2:$A$23</c:f>
              <c:strCache>
                <c:ptCount val="22"/>
                <c:pt idx="0">
                  <c:v>Кемеровский ГО</c:v>
                </c:pt>
                <c:pt idx="1">
                  <c:v>Ленинск-Кузнецкий ГО</c:v>
                </c:pt>
                <c:pt idx="2">
                  <c:v>Березовский ГО</c:v>
                </c:pt>
                <c:pt idx="3">
                  <c:v>Кемеровский МО</c:v>
                </c:pt>
                <c:pt idx="4">
                  <c:v>Промышленновский МО</c:v>
                </c:pt>
                <c:pt idx="5">
                  <c:v>Ижморский МО</c:v>
                </c:pt>
                <c:pt idx="6">
                  <c:v>Мариинский МО</c:v>
                </c:pt>
                <c:pt idx="7">
                  <c:v>Тяжинский МО</c:v>
                </c:pt>
                <c:pt idx="8">
                  <c:v>Яйский МО</c:v>
                </c:pt>
                <c:pt idx="9">
                  <c:v>Яшкинский МО</c:v>
                </c:pt>
                <c:pt idx="10">
                  <c:v>Крапивинский МО</c:v>
                </c:pt>
                <c:pt idx="11">
                  <c:v>Ленинск-Кузнецкий МО</c:v>
                </c:pt>
                <c:pt idx="12">
                  <c:v>Краснобродский ГО</c:v>
                </c:pt>
                <c:pt idx="13">
                  <c:v>Прокопьевский МО</c:v>
                </c:pt>
                <c:pt idx="14">
                  <c:v>Новокузнецкий ГО</c:v>
                </c:pt>
                <c:pt idx="15">
                  <c:v>Новокузнецкий МО</c:v>
                </c:pt>
                <c:pt idx="16">
                  <c:v>Осинниковский ГО</c:v>
                </c:pt>
                <c:pt idx="17">
                  <c:v>Чебулинский МО</c:v>
                </c:pt>
                <c:pt idx="18">
                  <c:v>Мысковский ГО</c:v>
                </c:pt>
                <c:pt idx="19">
                  <c:v>Юргинский МО</c:v>
                </c:pt>
                <c:pt idx="20">
                  <c:v>Киселевский ГО</c:v>
                </c:pt>
                <c:pt idx="21">
                  <c:v>Топкинский МО</c:v>
                </c:pt>
              </c:strCache>
            </c:strRef>
          </c:cat>
          <c:val>
            <c:numRef>
              <c:f>Лист1!$B$2:$B$23</c:f>
              <c:numCache>
                <c:formatCode>General</c:formatCode>
                <c:ptCount val="22"/>
                <c:pt idx="0">
                  <c:v>30</c:v>
                </c:pt>
                <c:pt idx="1">
                  <c:v>3</c:v>
                </c:pt>
                <c:pt idx="2">
                  <c:v>0</c:v>
                </c:pt>
                <c:pt idx="3">
                  <c:v>25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10</c:v>
                </c:pt>
                <c:pt idx="8">
                  <c:v>1</c:v>
                </c:pt>
                <c:pt idx="9">
                  <c:v>12</c:v>
                </c:pt>
                <c:pt idx="10">
                  <c:v>6</c:v>
                </c:pt>
                <c:pt idx="11">
                  <c:v>7</c:v>
                </c:pt>
                <c:pt idx="12">
                  <c:v>6</c:v>
                </c:pt>
                <c:pt idx="13">
                  <c:v>15</c:v>
                </c:pt>
                <c:pt idx="14">
                  <c:v>5</c:v>
                </c:pt>
                <c:pt idx="15">
                  <c:v>8</c:v>
                </c:pt>
                <c:pt idx="16">
                  <c:v>1</c:v>
                </c:pt>
                <c:pt idx="17">
                  <c:v>2</c:v>
                </c:pt>
                <c:pt idx="18">
                  <c:v>2</c:v>
                </c:pt>
                <c:pt idx="19">
                  <c:v>3</c:v>
                </c:pt>
                <c:pt idx="20">
                  <c:v>6</c:v>
                </c:pt>
                <c:pt idx="21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4F4F"/>
            </a:solidFill>
          </c:spPr>
          <c:invertIfNegative val="0"/>
          <c:dLbls>
            <c:dLbl>
              <c:idx val="0"/>
              <c:layout>
                <c:manualLayout>
                  <c:x val="4.4212336539972419E-3"/>
                  <c:y val="1.4084118314819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259423503325942E-3"/>
                  <c:y val="1.6442715668247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952902519167579E-3"/>
                  <c:y val="7.0759145340956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905805038335158E-3"/>
                  <c:y val="9.43455271212746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1904942605065932E-3"/>
                  <c:y val="1.41518290681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1905805038335562E-3"/>
                  <c:y val="1.1793190890159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0952902519167579E-3"/>
                  <c:y val="1.1793190890159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2858707557502738E-3"/>
                  <c:y val="1.4151829068191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1905805038335158E-3"/>
                  <c:y val="1.1793190890159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1905805038335158E-3"/>
                  <c:y val="7.0759145340956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4.3811610076670317E-3"/>
                  <c:y val="1.1793190890159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2.1905805038335158E-3"/>
                  <c:y val="9.43455271212746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3.2858707557502738E-3"/>
                  <c:y val="4.7172763560637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3.285870755750193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4.3811610076670317E-3"/>
                  <c:y val="9.43455271212746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1.0952902519167579E-3"/>
                  <c:y val="2.35863817803186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1.0952902519168384E-3"/>
                  <c:y val="1.1793190890159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3.2858707557502738E-3"/>
                  <c:y val="2.35863817803186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3.285870755750273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3.285870755750273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1.0952902519167579E-3"/>
                  <c:y val="1.1793190890159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2.1905805038335158E-3"/>
                  <c:y val="1.1793190890159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accent3">
                        <a:lumMod val="20000"/>
                        <a:lumOff val="8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Лист1!$A$2:$A$23</c:f>
              <c:strCache>
                <c:ptCount val="22"/>
                <c:pt idx="0">
                  <c:v>Кемеровский ГО</c:v>
                </c:pt>
                <c:pt idx="1">
                  <c:v>Ленинск-Кузнецкий ГО</c:v>
                </c:pt>
                <c:pt idx="2">
                  <c:v>Березовский ГО</c:v>
                </c:pt>
                <c:pt idx="3">
                  <c:v>Кемеровский МО</c:v>
                </c:pt>
                <c:pt idx="4">
                  <c:v>Промышленновский МО</c:v>
                </c:pt>
                <c:pt idx="5">
                  <c:v>Ижморский МО</c:v>
                </c:pt>
                <c:pt idx="6">
                  <c:v>Мариинский МО</c:v>
                </c:pt>
                <c:pt idx="7">
                  <c:v>Тяжинский МО</c:v>
                </c:pt>
                <c:pt idx="8">
                  <c:v>Яйский МО</c:v>
                </c:pt>
                <c:pt idx="9">
                  <c:v>Яшкинский МО</c:v>
                </c:pt>
                <c:pt idx="10">
                  <c:v>Крапивинский МО</c:v>
                </c:pt>
                <c:pt idx="11">
                  <c:v>Ленинск-Кузнецкий МО</c:v>
                </c:pt>
                <c:pt idx="12">
                  <c:v>Краснобродский ГО</c:v>
                </c:pt>
                <c:pt idx="13">
                  <c:v>Прокопьевский МО</c:v>
                </c:pt>
                <c:pt idx="14">
                  <c:v>Новокузнецкий ГО</c:v>
                </c:pt>
                <c:pt idx="15">
                  <c:v>Новокузнецкий МО</c:v>
                </c:pt>
                <c:pt idx="16">
                  <c:v>Осинниковский ГО</c:v>
                </c:pt>
                <c:pt idx="17">
                  <c:v>Чебулинский МО</c:v>
                </c:pt>
                <c:pt idx="18">
                  <c:v>Мысковский ГО</c:v>
                </c:pt>
                <c:pt idx="19">
                  <c:v>Юргинский МО</c:v>
                </c:pt>
                <c:pt idx="20">
                  <c:v>Киселевский ГО</c:v>
                </c:pt>
                <c:pt idx="21">
                  <c:v>Топкинский МО</c:v>
                </c:pt>
              </c:strCache>
            </c:strRef>
          </c:cat>
          <c:val>
            <c:numRef>
              <c:f>Лист1!$C$2:$C$23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1</c:v>
                </c:pt>
                <c:pt idx="7">
                  <c:v>8</c:v>
                </c:pt>
                <c:pt idx="8">
                  <c:v>0</c:v>
                </c:pt>
                <c:pt idx="9">
                  <c:v>8</c:v>
                </c:pt>
                <c:pt idx="10">
                  <c:v>5</c:v>
                </c:pt>
                <c:pt idx="11">
                  <c:v>6</c:v>
                </c:pt>
                <c:pt idx="12">
                  <c:v>6</c:v>
                </c:pt>
                <c:pt idx="13">
                  <c:v>0</c:v>
                </c:pt>
                <c:pt idx="14">
                  <c:v>4</c:v>
                </c:pt>
                <c:pt idx="15">
                  <c:v>0</c:v>
                </c:pt>
                <c:pt idx="16">
                  <c:v>0</c:v>
                </c:pt>
                <c:pt idx="17">
                  <c:v>2</c:v>
                </c:pt>
                <c:pt idx="18">
                  <c:v>2</c:v>
                </c:pt>
                <c:pt idx="19">
                  <c:v>3</c:v>
                </c:pt>
                <c:pt idx="20">
                  <c:v>1</c:v>
                </c:pt>
                <c:pt idx="2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2668032"/>
        <c:axId val="42669568"/>
        <c:axId val="0"/>
      </c:bar3DChart>
      <c:catAx>
        <c:axId val="426680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4020000"/>
          <a:lstStyle/>
          <a:p>
            <a: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pPr>
            <a:endParaRPr lang="ru-RU"/>
          </a:p>
        </c:txPr>
        <c:crossAx val="42669568"/>
        <c:crosses val="autoZero"/>
        <c:auto val="1"/>
        <c:lblAlgn val="ctr"/>
        <c:lblOffset val="100"/>
        <c:noMultiLvlLbl val="0"/>
      </c:catAx>
      <c:valAx>
        <c:axId val="42669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pPr>
            <a:endParaRPr lang="ru-RU"/>
          </a:p>
        </c:txPr>
        <c:crossAx val="42668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2193029814318117"/>
          <c:y val="0.16379092166408199"/>
          <c:w val="6.8212089589568009E-2"/>
          <c:h val="0.27608342597855634"/>
        </c:manualLayout>
      </c:layout>
      <c:overlay val="0"/>
      <c:txPr>
        <a:bodyPr/>
        <a:lstStyle/>
        <a:p>
          <a:pPr>
            <a:defRPr>
              <a:solidFill>
                <a:schemeClr val="accent1">
                  <a:lumMod val="20000"/>
                  <a:lumOff val="8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D3765-33CB-40E5-859B-479B416DE257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2D9D7-9B8B-4126-8B0E-BD9A5D61C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082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2D9D7-9B8B-4126-8B0E-BD9A5D61CC6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257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E797F5-CD76-4057-A6E5-1CC02F292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618" y="1143145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A6EF81A-E959-49E0-B655-B587E49FD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618" y="362282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8B30A0E-9D45-4D70-9DD6-672CCB617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C3B2-3304-4E42-83C8-F99D0159D91B}" type="datetime1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389BC8E-01D5-4E35-836A-3175840C3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Шаблоны презентаций с сайта </a:t>
            </a:r>
            <a:r>
              <a:rPr lang="en-US" smtClean="0"/>
              <a:t>presentation-creation.ru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BA9238-4C51-4FCC-8642-D34174D6B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54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51DE0B-C0B4-4220-B503-892574B95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81F1318-C96F-4A60-9F85-806DA0FA1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538BA7-32F1-418E-8C3F-A14B93F2A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5019-148B-499E-BB60-BFA1422A2136}" type="datetime1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4546C7-7877-4BC9-BFEC-151357B8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Шаблоны презентаций с сайта </a:t>
            </a:r>
            <a:r>
              <a:rPr lang="en-US" smtClean="0"/>
              <a:t>presentation-creation.ru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87B40D2-5C1F-4653-AE5E-465E65436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802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87760A5-5E8A-4265-92E5-B36FE9C8C6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7585DB6-5949-44BC-9E48-1CEC580B4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1B626B2-C716-4950-A881-0DA5C4A9C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BAC7-91DD-47B6-A1A1-5E1D70683921}" type="datetime1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8D2BE-FBBC-4151-8BB7-C238C7DB2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Шаблоны презентаций с сайта </a:t>
            </a:r>
            <a:r>
              <a:rPr lang="en-US" smtClean="0"/>
              <a:t>presentation-creation.ru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DFCB2A6-BB44-4E55-A720-10A4684C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129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130C65-EB50-4D7B-87CE-A6168C1F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042" y="365125"/>
            <a:ext cx="9479976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D5FECB-7636-4EC4-875F-043362072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042" y="1825625"/>
            <a:ext cx="9479976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51595B-4CCF-4402-BA02-FFB9DC5CF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FD94-4592-4873-B82B-C02875F142D8}" type="datetime1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93324D-DF92-4EB8-B671-8C63CE474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Шаблоны презентаций с сайта </a:t>
            </a:r>
            <a:r>
              <a:rPr lang="en-US" smtClean="0"/>
              <a:t>presentation-creation.ru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675747D-4173-4769-A620-C1625721A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19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71943A-EE33-4A66-BC2D-C6A3B7579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94E8956-0E6C-4177-9DF3-7E99073E1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D059DE5-4F46-48BC-B609-A4548327D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61CE-B769-4FDA-9D0C-411E5F297599}" type="datetime1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8218827-C87F-4108-9B37-4050DDC37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Шаблоны презентаций с сайта </a:t>
            </a:r>
            <a:r>
              <a:rPr lang="en-US" smtClean="0"/>
              <a:t>presentation-creation.ru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AD40834-72FF-47CE-A594-F26F29B90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528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1546B7-E5F1-40D6-828E-D2D483839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63EC85-0600-432F-A8FC-82A80EC32D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4D7FCAB-9741-4B68-855B-6CD41C932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653F9A4-EF2C-4FCF-B818-DF76FB549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7708-FF92-4448-82C9-0BD10AA5E16C}" type="datetime1">
              <a:rPr lang="ru-RU" smtClean="0"/>
              <a:t>18.05.2023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7720076-A0A8-4D67-AF19-1CE1F1DAA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Шаблоны презентаций с сайта </a:t>
            </a:r>
            <a:r>
              <a:rPr lang="en-US" smtClean="0"/>
              <a:t>presentation-creation.ru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9C85AD9-9C58-4BDB-AF0E-0C9619C65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95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84AFC3-E6DA-4505-B7C2-D621D590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3BF5B54-A1B4-41AC-BCE9-516F35ADE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C691E00-EBE8-4E6E-9654-EB5CC7C2A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462E91D-D987-4914-8026-D1B8D1260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B59617E-ECB4-4758-AE90-F24E292F1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5007DBF-9880-4DE8-AC9C-55D009F3E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AFE0-8C2A-4C75-B1FF-638A94798495}" type="datetime1">
              <a:rPr lang="ru-RU" smtClean="0"/>
              <a:t>18.05.2023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879FC1F-959C-4A21-820D-0BBBDEB93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Шаблоны презентаций с сайта </a:t>
            </a:r>
            <a:r>
              <a:rPr lang="en-US" smtClean="0"/>
              <a:t>presentation-creation.ru</a:t>
            </a: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7443CA7-4BF2-4F0F-B640-44704E66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651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FD2444-0365-47DA-89B3-CF6F4F5D1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80E00A9-082C-4696-9AF5-3A349AAC0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59C1-74A6-4009-8019-B04805AE95AF}" type="datetime1">
              <a:rPr lang="ru-RU" smtClean="0"/>
              <a:t>18.05.2023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2E8668A-F62F-49E9-BF2D-42E98A793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Шаблоны презентаций с сайта </a:t>
            </a:r>
            <a:r>
              <a:rPr lang="en-US" smtClean="0"/>
              <a:t>presentation-creation.ru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7EE3117-7BE2-4332-84C9-D37B5F594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41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C1F53EC-AC08-471E-A672-B3D39E05F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758A-4BC9-4DE6-87FB-E1843AFD6D8B}" type="datetime1">
              <a:rPr lang="ru-RU" smtClean="0"/>
              <a:t>18.05.2023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C82436D-9A66-4B15-B2EB-D0875B2C8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Шаблоны презентаций с сайта </a:t>
            </a:r>
            <a:r>
              <a:rPr lang="en-US" smtClean="0"/>
              <a:t>presentation-creation.ru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3CF51FE-E504-4AB1-8ECD-F282283DF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19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81B2BE-86AF-486D-94B2-0554F4109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184D01-2EC4-4496-AD6D-118722E9E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A69E4A8-6452-4A03-B4CA-24D94F80A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AD581FB-600B-43C5-916F-A74F9849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C24D-4902-43E0-86A4-31825B602F03}" type="datetime1">
              <a:rPr lang="ru-RU" smtClean="0"/>
              <a:t>18.05.2023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A97BA9A-7C31-437E-8A67-7EDF1A129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Шаблоны презентаций с сайта </a:t>
            </a:r>
            <a:r>
              <a:rPr lang="en-US" smtClean="0"/>
              <a:t>presentation-creation.ru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68EFF69-10E0-460D-9BA3-25285917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871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0823DD-A6C2-4277-99FA-685650A3A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D60641D-71F2-41F3-A30B-D1BADFF023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D896525-F16B-443D-9EAE-E77C94A3B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40B7345-A87C-4165-9495-287F7CCD1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C4C0-B46F-4D88-9036-35EFB1B3831D}" type="datetime1">
              <a:rPr lang="ru-RU" smtClean="0"/>
              <a:t>18.05.2023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3BCA78C-F76F-4A39-9976-96EF68C06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Шаблоны презентаций с сайта </a:t>
            </a:r>
            <a:r>
              <a:rPr lang="en-US" smtClean="0"/>
              <a:t>presentation-creation.ru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2C09607-4B27-4713-8EDA-2AD296E2E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30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E3FFD5-D0B0-4F0A-8A99-79EBCC1AC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34C0B0D-0AAE-4329-B214-30857006E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FC1A1C9-C4C4-4232-AA09-B9F51FFD96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CAC5B-5538-45FF-A754-4D857C0A3B28}" type="datetime1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646B31E-A36E-4DEA-B477-99F843AC29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Шаблоны презентаций с сайта </a:t>
            </a:r>
            <a:r>
              <a:rPr lang="en-US" smtClean="0"/>
              <a:t>presentation-creation.ru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605775C-D182-419A-BDC3-BA627911A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3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gif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microsoft.com/office/2007/relationships/hdphoto" Target="../media/hdphoto1.wdp"/><Relationship Id="rId4" Type="http://schemas.openxmlformats.org/officeDocument/2006/relationships/image" Target="../media/image8.jpe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chart" Target="../charts/chart1.xml"/><Relationship Id="rId7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1.wdp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DA27D7-3A11-47C6-B2AD-FE4C084BA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0800" y="1041400"/>
            <a:ext cx="7975600" cy="3530745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О проблемах, связанных с наличием бесхозяйных электрических сетей, их эксплуатацией и обслуживанием. Мероприятия, направленные на снижение </a:t>
            </a:r>
            <a:r>
              <a:rPr lang="ru-RU" sz="3600" i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количества бесхозяйных электрических </a:t>
            </a:r>
            <a:r>
              <a:rPr lang="ru-RU" sz="3600" i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сетей на территории Кемеровской области </a:t>
            </a:r>
            <a:endParaRPr lang="ru-RU" sz="3600" i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5206B9E-30E8-42C6-B629-D184C8EF9C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8100" y="4833938"/>
            <a:ext cx="8001000" cy="1655762"/>
          </a:xfrm>
        </p:spPr>
        <p:txBody>
          <a:bodyPr>
            <a:noAutofit/>
          </a:bodyPr>
          <a:lstStyle/>
          <a:p>
            <a:pPr algn="r"/>
            <a:r>
              <a:rPr lang="ru-RU" sz="20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Мельников Дмитрий Сергеевич,</a:t>
            </a:r>
          </a:p>
          <a:p>
            <a:pPr algn="r"/>
            <a:r>
              <a:rPr lang="ru-RU" sz="20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Начальник </a:t>
            </a:r>
            <a:r>
              <a:rPr lang="ru-RU" sz="20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Кузбасского отдела </a:t>
            </a:r>
            <a:r>
              <a:rPr lang="ru-RU" sz="20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по надзору за энергосетями и энергоустановками потребителей и </a:t>
            </a:r>
            <a:r>
              <a:rPr lang="ru-RU" sz="20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энергоснабжением Сибирского управления Ростехнадзора</a:t>
            </a:r>
            <a:endParaRPr lang="ru-RU" sz="2000" b="1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59" l="25469" r="750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900" y="210701"/>
            <a:ext cx="2336800" cy="1314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371600" y="356751"/>
            <a:ext cx="29845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Ростехнадзор</a:t>
            </a:r>
            <a:endParaRPr lang="ru-RU" sz="14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  <a:p>
            <a:r>
              <a:rPr lang="ru-RU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Сибирское управление Федеральной службы по экологическому, технологическому и атомному надзору</a:t>
            </a:r>
            <a:endParaRPr lang="ru-RU" sz="1400" b="1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371600" y="356751"/>
            <a:ext cx="0" cy="1169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03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9CF0EE-0C63-45B0-BDFF-16C82B363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800" y="212725"/>
            <a:ext cx="7819738" cy="1325563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Бесхозяйные объекты электросетевого хозяйства</a:t>
            </a:r>
            <a:endParaRPr lang="ru-RU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68450" y="1974850"/>
            <a:ext cx="2590800" cy="1143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Объект электросетевого хозяйства 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4356100" y="2228850"/>
            <a:ext cx="1422400" cy="5969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46800" y="1955800"/>
            <a:ext cx="2120900" cy="1143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Собственник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Равно 11"/>
          <p:cNvSpPr/>
          <p:nvPr/>
        </p:nvSpPr>
        <p:spPr>
          <a:xfrm>
            <a:off x="8267700" y="2098675"/>
            <a:ext cx="1435100" cy="857250"/>
          </a:xfrm>
          <a:prstGeom prst="mathEqua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740900" y="2006600"/>
            <a:ext cx="2095500" cy="1041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Бесхозяйные объекты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089650" y="1790700"/>
            <a:ext cx="2451100" cy="16764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5702300" y="1790700"/>
            <a:ext cx="2565400" cy="16764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z="2000" b="1" i="1" smtClean="0">
                <a:solidFill>
                  <a:schemeClr val="bg1"/>
                </a:solidFill>
              </a:rPr>
              <a:t>2</a:t>
            </a:fld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59" l="25469" r="750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900" y="210701"/>
            <a:ext cx="2336800" cy="1314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1371600" y="356751"/>
            <a:ext cx="29845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Ростехнадзор</a:t>
            </a:r>
            <a:endParaRPr lang="ru-RU" sz="14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  <a:p>
            <a:r>
              <a:rPr lang="ru-RU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Сибирское управление Федеральной службы по экологическому, технологическому и атомному надзору</a:t>
            </a:r>
            <a:endParaRPr lang="ru-RU" sz="1400" b="1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371600" y="356751"/>
            <a:ext cx="0" cy="1169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19100" y="3850688"/>
            <a:ext cx="9855200" cy="267765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Бесхозяйные объекты: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Снижение надежности электроснабжения;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Низкое качество обслуживания объектов;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Увеличение износа сетей;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Жалобы потребителей электрической энергии; 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Возникновение аварийных </a:t>
            </a:r>
            <a:r>
              <a:rPr lang="ru-RU" sz="2400" dirty="0"/>
              <a:t>ситуаций </a:t>
            </a:r>
            <a:r>
              <a:rPr lang="ru-RU" sz="2400" dirty="0" smtClean="0"/>
              <a:t>и возникновение </a:t>
            </a:r>
            <a:r>
              <a:rPr lang="ru-RU" sz="2400" dirty="0"/>
              <a:t>угрозы жизни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286025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9CF0EE-0C63-45B0-BDFF-16C82B363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343" y="196194"/>
            <a:ext cx="7778461" cy="1490663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Бесхозяйные объекты электросетевого хозяйства Кемеровской области</a:t>
            </a:r>
            <a:endParaRPr lang="ru-RU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z="2000" b="1" i="1" smtClean="0">
                <a:solidFill>
                  <a:schemeClr val="bg1"/>
                </a:solidFill>
              </a:rPr>
              <a:t>3</a:t>
            </a:fld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813424" y="2059702"/>
            <a:ext cx="2120900" cy="1143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Собственник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813424" y="1840593"/>
            <a:ext cx="2451100" cy="16764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5591174" y="1809655"/>
            <a:ext cx="2565400" cy="16764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063624" y="2070774"/>
            <a:ext cx="30353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i="1" dirty="0" smtClean="0">
                <a:solidFill>
                  <a:srgbClr val="FF0000"/>
                </a:solidFill>
              </a:rPr>
              <a:t>27 трансформаторных подстанций </a:t>
            </a:r>
            <a:endParaRPr lang="ru-RU" sz="2300" b="1" i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51975" y="2070774"/>
            <a:ext cx="249872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i="1" dirty="0" smtClean="0">
                <a:solidFill>
                  <a:srgbClr val="FF0000"/>
                </a:solidFill>
              </a:rPr>
              <a:t>Более 80 км </a:t>
            </a:r>
            <a:r>
              <a:rPr lang="ru-RU" sz="2300" b="1" i="1" dirty="0">
                <a:solidFill>
                  <a:srgbClr val="FF0000"/>
                </a:solidFill>
              </a:rPr>
              <a:t>линий электропередачи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8029575" y="2135902"/>
            <a:ext cx="1422400" cy="9906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б</a:t>
            </a:r>
            <a:r>
              <a:rPr lang="ru-RU" sz="1400" dirty="0" smtClean="0">
                <a:solidFill>
                  <a:schemeClr val="tx1"/>
                </a:solidFill>
              </a:rPr>
              <a:t>есхозяйные объекты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4168773" y="2228755"/>
            <a:ext cx="1422401" cy="83820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бесхозяйные объекты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glushkovaai@local.st\Desktop\Мельников ДС_Публичные слушания\картинки\file-63cf990411a7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4" y="3820279"/>
            <a:ext cx="2701925" cy="279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glushkovaai@local.st\Desktop\Мельников ДС_Публичные слушания\картинки\benefits-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22" y="4250291"/>
            <a:ext cx="1969889" cy="2394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glushkovaai@local.st\Desktop\Мельников ДС_Публичные слушания\картинки\dsc057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297" y="4758291"/>
            <a:ext cx="1375761" cy="1886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lushkovaai@local.st\Desktop\Мельников ДС_Публичные слушания\картинки\00_ful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01164" y="3348267"/>
            <a:ext cx="3466029" cy="20728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glushkovaai@local.st\Desktop\Мельников ДС_Публичные слушания\картинки\4-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609" y="3348267"/>
            <a:ext cx="1897092" cy="3066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glushkovaai@local.st\Desktop\Мельников ДС_Публичные слушания\картинки\570_origina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85528" y="3680605"/>
            <a:ext cx="1755048" cy="2964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259" l="25469" r="750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600" y="159087"/>
            <a:ext cx="2336800" cy="1314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1371600" y="356751"/>
            <a:ext cx="29845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Ростехнадзор</a:t>
            </a:r>
            <a:endParaRPr lang="ru-RU" sz="14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  <a:p>
            <a:r>
              <a:rPr lang="ru-RU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Сибирское управление Федеральной службы по экологическому, технологическому и атомному надзору</a:t>
            </a:r>
            <a:endParaRPr lang="ru-RU" sz="1400" b="1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371600" y="356751"/>
            <a:ext cx="0" cy="1169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44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9CF0EE-0C63-45B0-BDFF-16C82B363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2024" y="0"/>
            <a:ext cx="9479976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Анализ </a:t>
            </a:r>
            <a:r>
              <a:rPr lang="ru-RU" sz="36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бесхозяйных объектов электросетевого хозяйства</a:t>
            </a: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z="2000" b="1" i="1" smtClean="0">
                <a:solidFill>
                  <a:schemeClr val="bg1"/>
                </a:solidFill>
              </a:rPr>
              <a:t>4</a:t>
            </a:fld>
            <a:endParaRPr lang="ru-RU" b="1" i="1" dirty="0">
              <a:solidFill>
                <a:schemeClr val="bg1"/>
              </a:solidFill>
            </a:endParaRP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9787121"/>
              </p:ext>
            </p:extLst>
          </p:nvPr>
        </p:nvGraphicFramePr>
        <p:xfrm>
          <a:off x="2692400" y="1257300"/>
          <a:ext cx="9029700" cy="288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1225688"/>
              </p:ext>
            </p:extLst>
          </p:nvPr>
        </p:nvGraphicFramePr>
        <p:xfrm>
          <a:off x="330200" y="4114800"/>
          <a:ext cx="8978900" cy="260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59" l="25469" r="750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600" y="159087"/>
            <a:ext cx="2336800" cy="1314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371600" y="356751"/>
            <a:ext cx="29845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Ростехнадзор</a:t>
            </a:r>
            <a:endParaRPr lang="ru-RU" sz="14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  <a:p>
            <a:r>
              <a:rPr lang="ru-RU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Сибирское управление Федеральной службы по экологическому, технологическому и атомному надзору</a:t>
            </a:r>
            <a:endParaRPr lang="ru-RU" sz="1400" b="1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371600" y="356751"/>
            <a:ext cx="0" cy="1169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37" y="1887537"/>
            <a:ext cx="2693725" cy="18081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388" y="4623816"/>
            <a:ext cx="2630424" cy="1725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8731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84700" y="159087"/>
            <a:ext cx="7607300" cy="1143000"/>
          </a:xfrm>
        </p:spPr>
        <p:txBody>
          <a:bodyPr>
            <a:noAutofit/>
          </a:bodyPr>
          <a:lstStyle/>
          <a:p>
            <a:r>
              <a:rPr lang="ru-RU" sz="3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Анализ бесхозяйных объектов электросетевого </a:t>
            </a:r>
            <a:r>
              <a:rPr lang="ru-RU" sz="3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хозяйства на территории Кемеровской области</a:t>
            </a:r>
            <a:endParaRPr lang="ru-RU" sz="3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12560119"/>
              </p:ext>
            </p:extLst>
          </p:nvPr>
        </p:nvGraphicFramePr>
        <p:xfrm>
          <a:off x="355600" y="1314450"/>
          <a:ext cx="11455400" cy="5543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59" l="25469" r="750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600" y="0"/>
            <a:ext cx="2336800" cy="1314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371600" y="159087"/>
            <a:ext cx="29845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Ростехнадзор</a:t>
            </a:r>
            <a:endParaRPr lang="ru-RU" sz="14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  <a:p>
            <a:r>
              <a:rPr lang="ru-RU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Сибирское управление Федеральной службы по экологическому, технологическому и атомному надзору</a:t>
            </a:r>
            <a:endParaRPr lang="ru-RU" sz="1400" b="1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384300" y="159087"/>
            <a:ext cx="0" cy="1169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z="2000" b="1" i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5</a:t>
            </a:fld>
            <a:endParaRPr lang="ru-RU" sz="2000" b="1" i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685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9CF0EE-0C63-45B0-BDFF-16C82B363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300" y="278744"/>
            <a:ext cx="8081818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Постановка на учет бесхозяйных объектов электросетевого хозяйства</a:t>
            </a:r>
            <a:endParaRPr lang="ru-RU" sz="3600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6512" y="1635125"/>
            <a:ext cx="10467688" cy="1654175"/>
          </a:xfrm>
        </p:spPr>
        <p:txBody>
          <a:bodyPr>
            <a:normAutofit lnSpcReduction="10000"/>
          </a:bodyPr>
          <a:lstStyle/>
          <a:p>
            <a:r>
              <a:rPr lang="ru-RU" sz="24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Согласно части 3 статьи 225 Гражданского кодекса Российской Федерации бесхозяйные недвижимые вещи принимаются на учет органом, осуществляющим государственную регистрацию права на недвижимое имущество, по заявлению органа местного самоуправления, на территории которого они находятся</a:t>
            </a:r>
            <a:r>
              <a:rPr lang="ru-RU" sz="2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</a:t>
            </a:r>
            <a:endParaRPr lang="ru-RU" sz="2400" b="1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z="2000" b="1" i="1" smtClean="0">
                <a:solidFill>
                  <a:schemeClr val="bg1"/>
                </a:solidFill>
              </a:rPr>
              <a:t>6</a:t>
            </a:fld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0500" y="3517900"/>
            <a:ext cx="3073400" cy="1143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Бесхозяйные трансформаторные подстанции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355974" y="3594100"/>
            <a:ext cx="1660526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1 год</a:t>
            </a:r>
            <a:endParaRPr lang="ru-RU" sz="2400" b="1" i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0500" y="5016500"/>
            <a:ext cx="3073400" cy="1143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Бесхозяйные линии электропередачи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343274" y="5092700"/>
            <a:ext cx="1660526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3 месяца</a:t>
            </a:r>
            <a:endParaRPr lang="ru-RU" sz="2400" b="1" i="1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130800" y="3517900"/>
            <a:ext cx="2463800" cy="26416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Обращение </a:t>
            </a:r>
            <a:r>
              <a:rPr lang="ru-RU" sz="2000" b="1" i="1" dirty="0">
                <a:solidFill>
                  <a:schemeClr val="tx1"/>
                </a:solidFill>
              </a:rPr>
              <a:t>в </a:t>
            </a:r>
            <a:r>
              <a:rPr lang="ru-RU" sz="2000" b="1" i="1" dirty="0" smtClean="0">
                <a:solidFill>
                  <a:schemeClr val="tx1"/>
                </a:solidFill>
              </a:rPr>
              <a:t>суд с </a:t>
            </a:r>
            <a:r>
              <a:rPr lang="ru-RU" sz="2000" b="1" i="1" dirty="0">
                <a:solidFill>
                  <a:schemeClr val="tx1"/>
                </a:solidFill>
              </a:rPr>
              <a:t>требованием</a:t>
            </a:r>
          </a:p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о признании права муниципальной собственности на </a:t>
            </a:r>
            <a:r>
              <a:rPr lang="ru-RU" sz="2000" b="1" i="1" dirty="0" smtClean="0">
                <a:solidFill>
                  <a:schemeClr val="tx1"/>
                </a:solidFill>
              </a:rPr>
              <a:t>этот объект</a:t>
            </a:r>
            <a:endParaRPr lang="ru-RU" sz="2000" b="1" i="1" dirty="0">
              <a:solidFill>
                <a:schemeClr val="tx1"/>
              </a:solidFill>
            </a:endParaRPr>
          </a:p>
          <a:p>
            <a:pPr algn="ctr"/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14" name="Равно 13"/>
          <p:cNvSpPr/>
          <p:nvPr/>
        </p:nvSpPr>
        <p:spPr>
          <a:xfrm>
            <a:off x="7620000" y="4235450"/>
            <a:ext cx="1104900" cy="85725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24900" y="3289300"/>
            <a:ext cx="2921000" cy="2794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50" dirty="0" smtClean="0">
                <a:solidFill>
                  <a:schemeClr val="accent1">
                    <a:lumMod val="50000"/>
                  </a:schemeClr>
                </a:solidFill>
              </a:rPr>
              <a:t>Трансформаторные </a:t>
            </a:r>
            <a:r>
              <a:rPr lang="ru-RU" sz="2150" dirty="0">
                <a:solidFill>
                  <a:schemeClr val="accent1">
                    <a:lumMod val="50000"/>
                  </a:schemeClr>
                </a:solidFill>
              </a:rPr>
              <a:t>подстанции, линии </a:t>
            </a:r>
            <a:r>
              <a:rPr lang="ru-RU" sz="2150" dirty="0" smtClean="0">
                <a:solidFill>
                  <a:schemeClr val="accent1">
                    <a:lumMod val="50000"/>
                  </a:schemeClr>
                </a:solidFill>
              </a:rPr>
              <a:t>электропередачи </a:t>
            </a:r>
            <a:r>
              <a:rPr lang="ru-RU" sz="2150" dirty="0" smtClean="0">
                <a:solidFill>
                  <a:srgbClr val="FF0000"/>
                </a:solidFill>
              </a:rPr>
              <a:t>эксплуатируются собственником</a:t>
            </a:r>
            <a:endParaRPr lang="ru-RU" sz="2150" dirty="0">
              <a:solidFill>
                <a:srgbClr val="FF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59" l="25469" r="750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600" y="159087"/>
            <a:ext cx="2336800" cy="1314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1371600" y="356751"/>
            <a:ext cx="29845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Ростехнадзор</a:t>
            </a:r>
            <a:endParaRPr lang="ru-RU" sz="14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  <a:p>
            <a:r>
              <a:rPr lang="ru-RU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Сибирское управление Федеральной службы по экологическому, технологическому и атомному надзору</a:t>
            </a:r>
            <a:endParaRPr lang="ru-RU" sz="1400" b="1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371600" y="356751"/>
            <a:ext cx="0" cy="1169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38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9CF0EE-0C63-45B0-BDFF-16C82B363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099" y="206553"/>
            <a:ext cx="7645407" cy="1533347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Мероприятия, направленные на снижение количества бесхозяйных электрических сетей на территории Кемеровской области </a:t>
            </a: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z="2000" b="1" i="1" smtClean="0">
                <a:solidFill>
                  <a:schemeClr val="bg1"/>
                </a:solidFill>
              </a:rPr>
              <a:t>7</a:t>
            </a:fld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81B4BE01-6D11-43CE-BD3F-31231117DA4A}"/>
              </a:ext>
            </a:extLst>
          </p:cNvPr>
          <p:cNvSpPr/>
          <p:nvPr/>
        </p:nvSpPr>
        <p:spPr>
          <a:xfrm>
            <a:off x="148687" y="2438400"/>
            <a:ext cx="3813711" cy="31369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DD1EED6A-26DE-434A-80B2-A69B9AB1C2BA}"/>
              </a:ext>
            </a:extLst>
          </p:cNvPr>
          <p:cNvSpPr/>
          <p:nvPr/>
        </p:nvSpPr>
        <p:spPr>
          <a:xfrm>
            <a:off x="1487488" y="1844552"/>
            <a:ext cx="733425" cy="7334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B8915E6-24BA-413F-89D8-3E381BAB2A54}"/>
              </a:ext>
            </a:extLst>
          </p:cNvPr>
          <p:cNvSpPr txBox="1"/>
          <p:nvPr/>
        </p:nvSpPr>
        <p:spPr>
          <a:xfrm>
            <a:off x="1487488" y="1843181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7141C90-F10D-482C-BDFD-4058B3032F75}"/>
              </a:ext>
            </a:extLst>
          </p:cNvPr>
          <p:cNvSpPr/>
          <p:nvPr/>
        </p:nvSpPr>
        <p:spPr>
          <a:xfrm>
            <a:off x="4067175" y="2451610"/>
            <a:ext cx="2886075" cy="18668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xmlns="" id="{1CB27D41-6825-40BB-AEB4-788E226F2B7E}"/>
              </a:ext>
            </a:extLst>
          </p:cNvPr>
          <p:cNvSpPr txBox="1">
            <a:spLocks/>
          </p:cNvSpPr>
          <p:nvPr/>
        </p:nvSpPr>
        <p:spPr>
          <a:xfrm>
            <a:off x="4067175" y="2692400"/>
            <a:ext cx="2809876" cy="165149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i="1" dirty="0" smtClean="0">
                <a:solidFill>
                  <a:schemeClr val="bg1"/>
                </a:solidFill>
              </a:rPr>
              <a:t>Информирование сетевых организаций при участии </a:t>
            </a:r>
            <a:r>
              <a:rPr lang="ru-RU" sz="2400" b="1" i="1" dirty="0">
                <a:solidFill>
                  <a:schemeClr val="bg1"/>
                </a:solidFill>
              </a:rPr>
              <a:t>в </a:t>
            </a:r>
            <a:r>
              <a:rPr lang="ru-RU" sz="2400" b="1" i="1" dirty="0" smtClean="0">
                <a:solidFill>
                  <a:schemeClr val="bg1"/>
                </a:solidFill>
              </a:rPr>
              <a:t>совещаниях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2E53ECE7-9487-4826-8F8C-71453D70E64B}"/>
              </a:ext>
            </a:extLst>
          </p:cNvPr>
          <p:cNvSpPr/>
          <p:nvPr/>
        </p:nvSpPr>
        <p:spPr>
          <a:xfrm>
            <a:off x="5105400" y="2027429"/>
            <a:ext cx="733425" cy="7334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E8F09BA-5F98-4A99-ACA8-93052CA7EF27}"/>
              </a:ext>
            </a:extLst>
          </p:cNvPr>
          <p:cNvSpPr txBox="1"/>
          <p:nvPr/>
        </p:nvSpPr>
        <p:spPr>
          <a:xfrm>
            <a:off x="5105401" y="2040199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2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xmlns="" id="{032605F8-C140-44AD-BD08-45050690B4D3}"/>
              </a:ext>
            </a:extLst>
          </p:cNvPr>
          <p:cNvSpPr txBox="1">
            <a:spLocks/>
          </p:cNvSpPr>
          <p:nvPr/>
        </p:nvSpPr>
        <p:spPr>
          <a:xfrm>
            <a:off x="148687" y="2551066"/>
            <a:ext cx="3788315" cy="304963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 smtClean="0">
                <a:solidFill>
                  <a:schemeClr val="bg1"/>
                </a:solidFill>
              </a:rPr>
              <a:t>Ежегодное направление информационных писем </a:t>
            </a:r>
            <a:r>
              <a:rPr lang="ru-RU" b="1" i="1" dirty="0">
                <a:solidFill>
                  <a:schemeClr val="bg1"/>
                </a:solidFill>
              </a:rPr>
              <a:t>о выявленных бесхозяйных объектах электросетевого хозяйства в администрацию Кемеровской области – </a:t>
            </a:r>
            <a:r>
              <a:rPr lang="ru-RU" b="1" i="1" dirty="0" smtClean="0">
                <a:solidFill>
                  <a:schemeClr val="bg1"/>
                </a:solidFill>
              </a:rPr>
              <a:t>Кузбасса, прокуратуру </a:t>
            </a:r>
            <a:r>
              <a:rPr lang="ru-RU" b="1" i="1" dirty="0">
                <a:solidFill>
                  <a:schemeClr val="bg1"/>
                </a:solidFill>
              </a:rPr>
              <a:t>Кемеровской области 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067175" y="4901487"/>
            <a:ext cx="1131400" cy="0"/>
          </a:xfrm>
          <a:prstGeom prst="straightConnector1">
            <a:avLst/>
          </a:prstGeom>
          <a:ln w="63500">
            <a:solidFill>
              <a:schemeClr val="accent1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EA59C6F7-C0C1-474E-B3E3-1D75BC08EA8D}"/>
              </a:ext>
            </a:extLst>
          </p:cNvPr>
          <p:cNvSpPr/>
          <p:nvPr/>
        </p:nvSpPr>
        <p:spPr>
          <a:xfrm>
            <a:off x="5232964" y="4504165"/>
            <a:ext cx="2798714" cy="219306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xmlns="" id="{6F00E3D4-E4B0-498A-812B-B6766A21D9A6}"/>
              </a:ext>
            </a:extLst>
          </p:cNvPr>
          <p:cNvSpPr txBox="1">
            <a:spLocks/>
          </p:cNvSpPr>
          <p:nvPr/>
        </p:nvSpPr>
        <p:spPr>
          <a:xfrm>
            <a:off x="5198575" y="4539477"/>
            <a:ext cx="2764325" cy="219152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 smtClean="0">
                <a:solidFill>
                  <a:schemeClr val="tx1"/>
                </a:solidFill>
              </a:rPr>
              <a:t>3 информационных письма </a:t>
            </a:r>
            <a:r>
              <a:rPr lang="ru-RU" b="1" i="1" dirty="0">
                <a:solidFill>
                  <a:schemeClr val="tx1"/>
                </a:solidFill>
              </a:rPr>
              <a:t>направлены в администрацию Кемеровской области – </a:t>
            </a:r>
            <a:r>
              <a:rPr lang="ru-RU" b="1" i="1" dirty="0" smtClean="0">
                <a:solidFill>
                  <a:schemeClr val="tx1"/>
                </a:solidFill>
              </a:rPr>
              <a:t>Кузбасса;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 Информационные </a:t>
            </a:r>
            <a:r>
              <a:rPr lang="ru-RU" b="1" i="1" dirty="0">
                <a:solidFill>
                  <a:schemeClr val="tx1"/>
                </a:solidFill>
              </a:rPr>
              <a:t>письма направлены в прокуратуру Кемеровской </a:t>
            </a:r>
            <a:r>
              <a:rPr lang="ru-RU" b="1" i="1" dirty="0" smtClean="0">
                <a:solidFill>
                  <a:schemeClr val="tx1"/>
                </a:solidFill>
              </a:rPr>
              <a:t>области.</a:t>
            </a:r>
            <a:endParaRPr lang="en-US" b="1" i="1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67175" y="4463277"/>
            <a:ext cx="1131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</a:rPr>
              <a:t>2022 год</a:t>
            </a:r>
          </a:p>
        </p:txBody>
      </p:sp>
      <p:pic>
        <p:nvPicPr>
          <p:cNvPr id="1027" name="Picture 3" descr="C:\Users\glushkovaai@local.st\Downloads\2023-05-05_10-30-3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79" y="2496747"/>
            <a:ext cx="2054183" cy="3020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glushkovaai@local.st\Downloads\2023-05-05_10-32-5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9157" y="1843181"/>
            <a:ext cx="1659336" cy="23811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glushkovaai@local.st\Downloads\2023-05-05_10-36-4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9157" y="4343890"/>
            <a:ext cx="1652350" cy="20300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59" l="25469" r="750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600" y="159087"/>
            <a:ext cx="2336800" cy="1314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TextBox 22"/>
          <p:cNvSpPr txBox="1"/>
          <p:nvPr/>
        </p:nvSpPr>
        <p:spPr>
          <a:xfrm>
            <a:off x="1371600" y="356751"/>
            <a:ext cx="29845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Ростехнадзор</a:t>
            </a:r>
            <a:endParaRPr lang="ru-RU" sz="14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  <a:p>
            <a:r>
              <a:rPr lang="ru-RU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Сибирское управление Федеральной службы по экологическому, технологическому и атомному надзору</a:t>
            </a:r>
            <a:endParaRPr lang="ru-RU" sz="1400" b="1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371600" y="356751"/>
            <a:ext cx="0" cy="1169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23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z="2000" b="1" i="1" smtClean="0">
                <a:solidFill>
                  <a:schemeClr val="bg1"/>
                </a:solidFill>
              </a:rPr>
              <a:t>8</a:t>
            </a:fld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xmlns="" id="{B5DA27D7-3A11-47C6-B2AD-FE4C084BAF96}"/>
              </a:ext>
            </a:extLst>
          </p:cNvPr>
          <p:cNvSpPr txBox="1">
            <a:spLocks/>
          </p:cNvSpPr>
          <p:nvPr/>
        </p:nvSpPr>
        <p:spPr>
          <a:xfrm>
            <a:off x="2806700" y="2578100"/>
            <a:ext cx="5956300" cy="1155699"/>
          </a:xfrm>
          <a:prstGeom prst="rect">
            <a:avLst/>
          </a:prstGeom>
          <a:gradFill>
            <a:gsLst>
              <a:gs pos="0">
                <a:srgbClr val="8164FC">
                  <a:lumMod val="96000"/>
                  <a:alpha val="92000"/>
                </a:srgbClr>
              </a:gs>
              <a:gs pos="30000">
                <a:srgbClr val="28A4F8">
                  <a:lumMod val="60000"/>
                  <a:alpha val="64000"/>
                </a:srgbClr>
              </a:gs>
              <a:gs pos="64999">
                <a:srgbClr val="D00072">
                  <a:lumMod val="99000"/>
                  <a:alpha val="84000"/>
                </a:srgbClr>
              </a:gs>
              <a:gs pos="89999">
                <a:srgbClr val="FF4F4F">
                  <a:alpha val="96000"/>
                </a:srgbClr>
              </a:gs>
              <a:gs pos="100000">
                <a:srgbClr val="FFA347">
                  <a:lumMod val="63000"/>
                  <a:lumOff val="37000"/>
                  <a:alpha val="97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i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Спасибо за внимание!</a:t>
            </a:r>
            <a:endParaRPr lang="ru-RU" sz="4800" i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3" name="Подзаголовок 2">
            <a:extLst>
              <a:ext uri="{FF2B5EF4-FFF2-40B4-BE49-F238E27FC236}">
                <a16:creationId xmlns:a16="http://schemas.microsoft.com/office/drawing/2014/main" xmlns="" id="{C5206B9E-30E8-42C6-B629-D184C8EF9CD9}"/>
              </a:ext>
            </a:extLst>
          </p:cNvPr>
          <p:cNvSpPr txBox="1">
            <a:spLocks/>
          </p:cNvSpPr>
          <p:nvPr/>
        </p:nvSpPr>
        <p:spPr>
          <a:xfrm>
            <a:off x="292100" y="5380038"/>
            <a:ext cx="8001000" cy="126206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Мельников Дмитрий Сергеевич,</a:t>
            </a:r>
          </a:p>
          <a:p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Начальник Кузбасского отдела по надзору за энергосетями и энергоустановками потребителей и энергоснабжением Сибирского управления Ростехнадзора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79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429</Words>
  <Application>Microsoft Office PowerPoint</Application>
  <PresentationFormat>Произвольный</PresentationFormat>
  <Paragraphs>106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О проблемах, связанных с наличием бесхозяйных электрических сетей, их эксплуатацией и обслуживанием. Мероприятия, направленные на снижение количества бесхозяйных электрических сетей на территории Кемеровской области </vt:lpstr>
      <vt:lpstr>Бесхозяйные объекты электросетевого хозяйства</vt:lpstr>
      <vt:lpstr>Бесхозяйные объекты электросетевого хозяйства Кемеровской области</vt:lpstr>
      <vt:lpstr>Анализ бесхозяйных объектов электросетевого хозяйства</vt:lpstr>
      <vt:lpstr>Анализ бесхозяйных объектов электросетевого хозяйства на территории Кемеровской области</vt:lpstr>
      <vt:lpstr>Постановка на учет бесхозяйных объектов электросетевого хозяйства</vt:lpstr>
      <vt:lpstr>Мероприятия, направленные на снижение количества бесхозяйных электрических сетей на территории Кемеровской области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Шнайдер Любовь Александровна</cp:lastModifiedBy>
  <cp:revision>53</cp:revision>
  <dcterms:created xsi:type="dcterms:W3CDTF">2021-08-17T12:08:22Z</dcterms:created>
  <dcterms:modified xsi:type="dcterms:W3CDTF">2023-05-18T06:55:34Z</dcterms:modified>
</cp:coreProperties>
</file>